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7" r:id="rId5"/>
    <p:sldId id="266" r:id="rId6"/>
    <p:sldId id="269" r:id="rId7"/>
    <p:sldId id="268"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9" d="100"/>
          <a:sy n="159" d="100"/>
        </p:scale>
        <p:origin x="1176" y="1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5EB0-D091-417E-ACD5-D65E1C7D8524}" type="datetime1">
              <a:rPr lang="en-US" smtClean="0"/>
              <a:pPr/>
              <a:t>8/16/2021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A09F9-C7D6-4C52-A7E8-5101239A0BA2}" type="datetime1">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E64A4-35FB-42B6-9183-2C0CE0E36649}" type="datetime1">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5FF66B-9476-4BB3-85E9-E01854F07F90}" type="datetime1">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23FBD-8F7D-4F85-8085-67BFDB05CB71}" type="datetime1">
              <a:rPr lang="en-US" smtClean="0"/>
              <a:pPr/>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8/16/2021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sharp.com/CSE3902/AU21/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7543800" cy="1524000"/>
          </a:xfrm>
        </p:spPr>
        <p:txBody>
          <a:bodyPr anchor="ctr"/>
          <a:lstStyle/>
          <a:p>
            <a:r>
              <a:rPr lang="en-US" sz="7200" dirty="0"/>
              <a:t>Welcome</a:t>
            </a:r>
            <a:br>
              <a:rPr lang="en-US" sz="7200" dirty="0"/>
            </a:br>
            <a:r>
              <a:rPr lang="en-US" sz="7200" dirty="0"/>
              <a:t>CSE 3902</a:t>
            </a:r>
          </a:p>
        </p:txBody>
      </p:sp>
      <p:sp>
        <p:nvSpPr>
          <p:cNvPr id="5" name="Slide Number Placeholder 3"/>
          <p:cNvSpPr txBox="1">
            <a:spLocks/>
          </p:cNvSpPr>
          <p:nvPr/>
        </p:nvSpPr>
        <p:spPr>
          <a:xfrm>
            <a:off x="7543800" y="63246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170658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7543800" y="63246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2</a:t>
            </a:fld>
            <a:endParaRPr lang="en-US" dirty="0"/>
          </a:p>
        </p:txBody>
      </p:sp>
      <p:sp>
        <p:nvSpPr>
          <p:cNvPr id="7" name="Title 1"/>
          <p:cNvSpPr>
            <a:spLocks noGrp="1"/>
          </p:cNvSpPr>
          <p:nvPr>
            <p:ph type="title"/>
          </p:nvPr>
        </p:nvSpPr>
        <p:spPr>
          <a:xfrm>
            <a:off x="769173" y="5512295"/>
            <a:ext cx="7543800" cy="583705"/>
          </a:xfrm>
        </p:spPr>
        <p:txBody>
          <a:bodyPr anchor="t">
            <a:noAutofit/>
          </a:bodyPr>
          <a:lstStyle/>
          <a:p>
            <a:r>
              <a:rPr lang="en-US" sz="3200" dirty="0">
                <a:solidFill>
                  <a:schemeClr val="accent1"/>
                </a:solidFill>
              </a:rPr>
              <a:t>Scott Mills </a:t>
            </a:r>
            <a:r>
              <a:rPr lang="en-US" sz="2400" dirty="0">
                <a:solidFill>
                  <a:srgbClr val="C00000"/>
                </a:solidFill>
              </a:rPr>
              <a:t>	</a:t>
            </a:r>
            <a:r>
              <a:rPr lang="en-US" sz="2400" dirty="0"/>
              <a:t>	mills.680@osu.edu</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65849"/>
            <a:ext cx="6169186" cy="41205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95300"/>
            <a:ext cx="2530522" cy="3810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95300"/>
            <a:ext cx="2290313" cy="3429000"/>
          </a:xfrm>
          <a:prstGeom prst="rect">
            <a:avLst/>
          </a:prstGeom>
        </p:spPr>
      </p:pic>
    </p:spTree>
    <p:extLst>
      <p:ext uri="{BB962C8B-B14F-4D97-AF65-F5344CB8AC3E}">
        <p14:creationId xmlns:p14="http://schemas.microsoft.com/office/powerpoint/2010/main" val="407571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About me:</a:t>
            </a:r>
          </a:p>
        </p:txBody>
      </p:sp>
      <p:sp>
        <p:nvSpPr>
          <p:cNvPr id="2" name="Content Placeholder 1"/>
          <p:cNvSpPr>
            <a:spLocks noGrp="1"/>
          </p:cNvSpPr>
          <p:nvPr>
            <p:ph idx="1"/>
          </p:nvPr>
        </p:nvSpPr>
        <p:spPr>
          <a:xfrm>
            <a:off x="762000" y="1219200"/>
            <a:ext cx="7543800" cy="4876800"/>
          </a:xfrm>
        </p:spPr>
        <p:txBody>
          <a:bodyPr anchor="t"/>
          <a:lstStyle/>
          <a:p>
            <a:r>
              <a:rPr lang="en-US" dirty="0"/>
              <a:t>Linda Mills: Cardinal Health</a:t>
            </a:r>
            <a:r>
              <a:rPr lang="en-US" sz="1800" dirty="0"/>
              <a:t> Human Resources</a:t>
            </a:r>
          </a:p>
          <a:p>
            <a:r>
              <a:rPr lang="en-US" dirty="0"/>
              <a:t>Brandon Mills: Drive Capital </a:t>
            </a:r>
            <a:r>
              <a:rPr lang="en-US" sz="1800" dirty="0"/>
              <a:t>Software Engineer</a:t>
            </a:r>
          </a:p>
          <a:p>
            <a:r>
              <a:rPr lang="en-US" dirty="0"/>
              <a:t>Abigail Mills: Grad. Student - The Ohio State University</a:t>
            </a:r>
            <a:endParaRPr lang="en-US" sz="3200" dirty="0"/>
          </a:p>
          <a:p>
            <a:r>
              <a:rPr lang="en-US" dirty="0"/>
              <a:t>36 years in the Software Industry</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a:t>
            </a:fld>
            <a:endParaRPr lang="en-US" dirty="0"/>
          </a:p>
        </p:txBody>
      </p:sp>
      <p:sp>
        <p:nvSpPr>
          <p:cNvPr id="8" name="TextBox 7"/>
          <p:cNvSpPr txBox="1"/>
          <p:nvPr/>
        </p:nvSpPr>
        <p:spPr>
          <a:xfrm>
            <a:off x="838200" y="5791200"/>
            <a:ext cx="3886200" cy="338554"/>
          </a:xfrm>
          <a:prstGeom prst="rect">
            <a:avLst/>
          </a:prstGeom>
          <a:noFill/>
        </p:spPr>
        <p:txBody>
          <a:bodyPr wrap="square" rtlCol="0">
            <a:spAutoFit/>
          </a:bodyPr>
          <a:lstStyle/>
          <a:p>
            <a:r>
              <a:rPr lang="en-US" sz="1600" dirty="0"/>
              <a:t>https://www.linkedin.com/in/scottmills/</a:t>
            </a:r>
          </a:p>
        </p:txBody>
      </p:sp>
      <p:pic>
        <p:nvPicPr>
          <p:cNvPr id="5" name="Picture 4" descr="Graphical user interface, text, application&#10;&#10;Description automatically generated">
            <a:extLst>
              <a:ext uri="{FF2B5EF4-FFF2-40B4-BE49-F238E27FC236}">
                <a16:creationId xmlns:a16="http://schemas.microsoft.com/office/drawing/2014/main" id="{BBA18CC5-E0E7-479A-9A52-FC2CFAF715BF}"/>
              </a:ext>
            </a:extLst>
          </p:cNvPr>
          <p:cNvPicPr>
            <a:picLocks noChangeAspect="1"/>
          </p:cNvPicPr>
          <p:nvPr/>
        </p:nvPicPr>
        <p:blipFill>
          <a:blip r:embed="rId2"/>
          <a:stretch>
            <a:fillRect/>
          </a:stretch>
        </p:blipFill>
        <p:spPr>
          <a:xfrm>
            <a:off x="2197025" y="2982942"/>
            <a:ext cx="4673750" cy="2728047"/>
          </a:xfrm>
          <a:prstGeom prst="rect">
            <a:avLst/>
          </a:prstGeom>
        </p:spPr>
      </p:pic>
    </p:spTree>
    <p:extLst>
      <p:ext uri="{BB962C8B-B14F-4D97-AF65-F5344CB8AC3E}">
        <p14:creationId xmlns:p14="http://schemas.microsoft.com/office/powerpoint/2010/main" val="214331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About you?</a:t>
            </a:r>
          </a:p>
        </p:txBody>
      </p:sp>
      <p:sp>
        <p:nvSpPr>
          <p:cNvPr id="2" name="Content Placeholder 1"/>
          <p:cNvSpPr>
            <a:spLocks noGrp="1"/>
          </p:cNvSpPr>
          <p:nvPr>
            <p:ph idx="1"/>
          </p:nvPr>
        </p:nvSpPr>
        <p:spPr>
          <a:xfrm>
            <a:off x="762000" y="1219200"/>
            <a:ext cx="7543800" cy="4876800"/>
          </a:xfrm>
        </p:spPr>
        <p:txBody>
          <a:bodyPr anchor="t"/>
          <a:lstStyle/>
          <a:p>
            <a:r>
              <a:rPr lang="en-US" dirty="0"/>
              <a:t>Name</a:t>
            </a:r>
          </a:p>
          <a:p>
            <a:pPr lvl="1"/>
            <a:r>
              <a:rPr lang="en-US" dirty="0"/>
              <a:t>As on Roster</a:t>
            </a:r>
          </a:p>
          <a:p>
            <a:pPr lvl="1"/>
            <a:r>
              <a:rPr lang="en-US" dirty="0"/>
              <a:t>As you prefer</a:t>
            </a:r>
          </a:p>
          <a:p>
            <a:r>
              <a:rPr lang="en-US" dirty="0"/>
              <a:t>Year in School</a:t>
            </a:r>
          </a:p>
          <a:p>
            <a:r>
              <a:rPr lang="en-US" dirty="0"/>
              <a:t>Relevant to CSE Internship or Employment</a:t>
            </a:r>
          </a:p>
          <a:p>
            <a:pPr lvl="1"/>
            <a:r>
              <a:rPr lang="en-US" dirty="0"/>
              <a:t>When, Where and What you did</a:t>
            </a:r>
          </a:p>
          <a:p>
            <a:r>
              <a:rPr lang="en-US" dirty="0"/>
              <a:t>What you’re hoping to “learn” in CSE3902</a:t>
            </a:r>
          </a:p>
          <a:p>
            <a:r>
              <a:rPr lang="en-US" dirty="0"/>
              <a:t>Fun Fact about you not many know</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4</a:t>
            </a:fld>
            <a:endParaRPr lang="en-US" dirty="0"/>
          </a:p>
        </p:txBody>
      </p:sp>
    </p:spTree>
    <p:extLst>
      <p:ext uri="{BB962C8B-B14F-4D97-AF65-F5344CB8AC3E}">
        <p14:creationId xmlns:p14="http://schemas.microsoft.com/office/powerpoint/2010/main" val="8492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3902 Syllabus</a:t>
            </a:r>
          </a:p>
        </p:txBody>
      </p:sp>
      <p:sp>
        <p:nvSpPr>
          <p:cNvPr id="2" name="Content Placeholder 1"/>
          <p:cNvSpPr>
            <a:spLocks noGrp="1"/>
          </p:cNvSpPr>
          <p:nvPr>
            <p:ph idx="1"/>
          </p:nvPr>
        </p:nvSpPr>
        <p:spPr>
          <a:xfrm>
            <a:off x="762000" y="1219200"/>
            <a:ext cx="7543800" cy="4876800"/>
          </a:xfrm>
        </p:spPr>
        <p:txBody>
          <a:bodyPr anchor="t">
            <a:normAutofit lnSpcReduction="10000"/>
          </a:bodyPr>
          <a:lstStyle/>
          <a:p>
            <a:pPr marL="0" indent="0">
              <a:buNone/>
            </a:pPr>
            <a:r>
              <a:rPr lang="en-US" dirty="0">
                <a:solidFill>
                  <a:schemeClr val="accent1"/>
                </a:solidFill>
              </a:rPr>
              <a:t>Course Summary</a:t>
            </a:r>
          </a:p>
          <a:p>
            <a:r>
              <a:rPr lang="en-US" dirty="0"/>
              <a:t>This is a course on professional software development. Our goals are to craft high-quality software, understand the process of Agile software development, survey design patterns, become familiar with advanced tools for software development and project management, and experience working in a small sized team (4-5 people).</a:t>
            </a:r>
          </a:p>
          <a:p>
            <a:r>
              <a:rPr lang="en-US" dirty="0"/>
              <a:t>To facilitate reaching these goals, you will work on developing and refining an engine for 2D platformer games over the course of the semester. There will be a large amount of critiquing of code and interactive feedback. This will lead to refinement and improvement of your software (for future expansion and maintenance).</a:t>
            </a: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5</a:t>
            </a:fld>
            <a:endParaRPr lang="en-US" dirty="0"/>
          </a:p>
        </p:txBody>
      </p:sp>
    </p:spTree>
    <p:extLst>
      <p:ext uri="{BB962C8B-B14F-4D97-AF65-F5344CB8AC3E}">
        <p14:creationId xmlns:p14="http://schemas.microsoft.com/office/powerpoint/2010/main" val="25732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3902 Syllabus</a:t>
            </a:r>
          </a:p>
        </p:txBody>
      </p:sp>
      <p:sp>
        <p:nvSpPr>
          <p:cNvPr id="2" name="Content Placeholder 1"/>
          <p:cNvSpPr>
            <a:spLocks noGrp="1"/>
          </p:cNvSpPr>
          <p:nvPr>
            <p:ph idx="1"/>
          </p:nvPr>
        </p:nvSpPr>
        <p:spPr>
          <a:xfrm>
            <a:off x="762000" y="1219200"/>
            <a:ext cx="7543800" cy="4876800"/>
          </a:xfrm>
        </p:spPr>
        <p:txBody>
          <a:bodyPr anchor="t">
            <a:normAutofit fontScale="92500" lnSpcReduction="10000"/>
          </a:bodyPr>
          <a:lstStyle/>
          <a:p>
            <a:pPr marL="0" indent="0">
              <a:buNone/>
            </a:pPr>
            <a:r>
              <a:rPr lang="en-US" dirty="0">
                <a:solidFill>
                  <a:schemeClr val="accent1"/>
                </a:solidFill>
              </a:rPr>
              <a:t>Workload Expectations</a:t>
            </a:r>
          </a:p>
          <a:p>
            <a:r>
              <a:rPr lang="en-US" dirty="0"/>
              <a:t>Workload expectations are an estimate of the amount of work needed for an average student to earn an average grade. Course grades are based on the quality of the work submitted, not on hours of effort.</a:t>
            </a:r>
          </a:p>
          <a:p>
            <a:r>
              <a:rPr lang="en-US" dirty="0"/>
              <a:t>One credit represents, for the average Ohio State University undergraduate student, three hours of academic work per week (including lectures, laboratories, recitations, discussion groups, field work, study, and so on), averaged over the semester, in order to complete the work of the course to achieve an average grade. 1 credit x 3 hours of work per week equals 3 hours of academic work to achieve an average grade. Thus, </a:t>
            </a:r>
            <a:r>
              <a:rPr lang="en-US" b="1" i="1" dirty="0">
                <a:solidFill>
                  <a:srgbClr val="C00000"/>
                </a:solidFill>
              </a:rPr>
              <a:t>enrollment in a 4 credit course represents approximately 12 hours of work per week, on average, over the course of the semester to earn an average grade</a:t>
            </a:r>
            <a:r>
              <a:rPr lang="en-US" dirty="0"/>
              <a:t>.</a:t>
            </a: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6</a:t>
            </a:fld>
            <a:endParaRPr lang="en-US" dirty="0"/>
          </a:p>
        </p:txBody>
      </p:sp>
    </p:spTree>
    <p:extLst>
      <p:ext uri="{BB962C8B-B14F-4D97-AF65-F5344CB8AC3E}">
        <p14:creationId xmlns:p14="http://schemas.microsoft.com/office/powerpoint/2010/main" val="11410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CSE 3902 Web Site</a:t>
            </a:r>
          </a:p>
        </p:txBody>
      </p:sp>
      <p:sp>
        <p:nvSpPr>
          <p:cNvPr id="2" name="Content Placeholder 1"/>
          <p:cNvSpPr>
            <a:spLocks noGrp="1"/>
          </p:cNvSpPr>
          <p:nvPr>
            <p:ph idx="1"/>
          </p:nvPr>
        </p:nvSpPr>
        <p:spPr>
          <a:xfrm>
            <a:off x="762000" y="1219200"/>
            <a:ext cx="7543800" cy="4876800"/>
          </a:xfrm>
        </p:spPr>
        <p:txBody>
          <a:bodyPr anchor="t"/>
          <a:lstStyle/>
          <a:p>
            <a:pPr marL="0" indent="0">
              <a:buNone/>
            </a:pPr>
            <a:r>
              <a:rPr lang="en-US" dirty="0">
                <a:solidFill>
                  <a:srgbClr val="AC0000"/>
                </a:solidFill>
              </a:rPr>
              <a:t>URL</a:t>
            </a:r>
          </a:p>
          <a:p>
            <a:pPr marL="0" indent="0">
              <a:buNone/>
            </a:pPr>
            <a:r>
              <a:rPr lang="en-US" dirty="0">
                <a:solidFill>
                  <a:srgbClr val="AC0000"/>
                </a:solidFill>
                <a:hlinkClick r:id="rId2"/>
              </a:rPr>
              <a:t>http://www.c-sharp.com/CSE3902/AU21/index.html</a:t>
            </a:r>
            <a:endParaRPr lang="en-US" dirty="0">
              <a:solidFill>
                <a:srgbClr val="AC0000"/>
              </a:solidFill>
            </a:endParaRPr>
          </a:p>
          <a:p>
            <a:pPr marL="0" indent="0">
              <a:buNone/>
            </a:pPr>
            <a:endParaRPr lang="en-US" dirty="0">
              <a:solidFill>
                <a:srgbClr val="AC0000"/>
              </a:solidFill>
            </a:endParaRP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7</a:t>
            </a:fld>
            <a:endParaRPr lang="en-US" dirty="0"/>
          </a:p>
        </p:txBody>
      </p:sp>
    </p:spTree>
    <p:extLst>
      <p:ext uri="{BB962C8B-B14F-4D97-AF65-F5344CB8AC3E}">
        <p14:creationId xmlns:p14="http://schemas.microsoft.com/office/powerpoint/2010/main" val="31621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100" y="990601"/>
            <a:ext cx="2209800" cy="4508927"/>
          </a:xfrm>
          <a:prstGeom prst="rect">
            <a:avLst/>
          </a:prstGeom>
          <a:noFill/>
        </p:spPr>
        <p:txBody>
          <a:bodyPr wrap="square" rtlCol="0">
            <a:spAutoFit/>
            <a:scene3d>
              <a:camera prst="isometricOffAxis1Right"/>
              <a:lightRig rig="threePt" dir="t"/>
            </a:scene3d>
            <a:sp3d extrusionH="508000">
              <a:bevelT w="190500" h="190500"/>
            </a:sp3d>
          </a:bodyPr>
          <a:lstStyle/>
          <a:p>
            <a:r>
              <a:rPr lang="en-US" sz="28700" dirty="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rPr>
              <a:t>?</a:t>
            </a:r>
          </a:p>
        </p:txBody>
      </p:sp>
    </p:spTree>
    <p:extLst>
      <p:ext uri="{BB962C8B-B14F-4D97-AF65-F5344CB8AC3E}">
        <p14:creationId xmlns:p14="http://schemas.microsoft.com/office/powerpoint/2010/main" val="2874663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372</TotalTime>
  <Words>401</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Impact</vt:lpstr>
      <vt:lpstr>Times New Roman</vt:lpstr>
      <vt:lpstr>Newsprint</vt:lpstr>
      <vt:lpstr>Welcome CSE 3902</vt:lpstr>
      <vt:lpstr>Scott Mills   mills.680@osu.edu</vt:lpstr>
      <vt:lpstr>About me:</vt:lpstr>
      <vt:lpstr>About you?</vt:lpstr>
      <vt:lpstr>3902 Syllabus</vt:lpstr>
      <vt:lpstr>3902 Syllabus</vt:lpstr>
      <vt:lpstr>CSE 3902 Web Site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Methodologies</dc:title>
  <dc:creator>Scott Mills</dc:creator>
  <cp:lastModifiedBy>Linda Mills</cp:lastModifiedBy>
  <cp:revision>50</cp:revision>
  <dcterms:created xsi:type="dcterms:W3CDTF">2014-08-25T00:37:45Z</dcterms:created>
  <dcterms:modified xsi:type="dcterms:W3CDTF">2021-08-17T02:32:57Z</dcterms:modified>
</cp:coreProperties>
</file>