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84" r:id="rId4"/>
    <p:sldId id="285" r:id="rId5"/>
    <p:sldId id="286" r:id="rId6"/>
    <p:sldId id="312" r:id="rId7"/>
    <p:sldId id="287" r:id="rId8"/>
    <p:sldId id="290" r:id="rId9"/>
    <p:sldId id="288" r:id="rId10"/>
    <p:sldId id="289" r:id="rId11"/>
    <p:sldId id="291" r:id="rId12"/>
    <p:sldId id="293" r:id="rId13"/>
    <p:sldId id="308" r:id="rId14"/>
    <p:sldId id="309" r:id="rId15"/>
    <p:sldId id="310" r:id="rId16"/>
    <p:sldId id="311" r:id="rId17"/>
    <p:sldId id="294" r:id="rId18"/>
    <p:sldId id="315" r:id="rId19"/>
    <p:sldId id="314" r:id="rId20"/>
    <p:sldId id="295" r:id="rId21"/>
    <p:sldId id="296" r:id="rId22"/>
    <p:sldId id="297" r:id="rId23"/>
    <p:sldId id="298" r:id="rId24"/>
    <p:sldId id="299" r:id="rId25"/>
    <p:sldId id="301" r:id="rId26"/>
    <p:sldId id="300" r:id="rId27"/>
    <p:sldId id="313" r:id="rId28"/>
    <p:sldId id="303" r:id="rId29"/>
    <p:sldId id="304" r:id="rId30"/>
    <p:sldId id="305" r:id="rId31"/>
    <p:sldId id="306" r:id="rId32"/>
    <p:sldId id="307" r:id="rId33"/>
    <p:sldId id="265" r:id="rId34"/>
    <p:sldId id="28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B0"/>
    <a:srgbClr val="3333FF"/>
    <a:srgbClr val="00CC99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05" autoAdjust="0"/>
  </p:normalViewPr>
  <p:slideViewPr>
    <p:cSldViewPr>
      <p:cViewPr varScale="1">
        <p:scale>
          <a:sx n="115" d="100"/>
          <a:sy n="115" d="100"/>
        </p:scale>
        <p:origin x="150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en-us/dotnet/csharp/language-reference/keywords/internal" TargetMode="External"/><Relationship Id="rId2" Type="http://schemas.openxmlformats.org/officeDocument/2006/relationships/hyperlink" Target="https://stackoverflow.com/questions/95910/find-a-private-field-with-reflec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0"/>
            <a:ext cx="7543800" cy="1524000"/>
          </a:xfrm>
        </p:spPr>
        <p:txBody>
          <a:bodyPr anchor="ctr"/>
          <a:lstStyle/>
          <a:p>
            <a:r>
              <a:rPr lang="en-US" sz="7200" dirty="0" smtClean="0"/>
              <a:t>C# for C++ Programmers</a:t>
            </a:r>
            <a:endParaRPr lang="en-US" sz="72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82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Properties: access modifiers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35814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Thing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Private field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100" dirty="0" smtClean="0">
                <a:solidFill>
                  <a:srgbClr val="00CC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_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name;</a:t>
            </a:r>
          </a:p>
          <a:p>
            <a:pPr marL="0" indent="0">
              <a:buNone/>
            </a:pPr>
            <a:endParaRPr lang="en-US" sz="11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Public property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100" dirty="0" smtClean="0">
                <a:solidFill>
                  <a:srgbClr val="00CC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ame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_name;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_name =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724400" y="1219200"/>
            <a:ext cx="3581400" cy="4876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Now only the class itself can </a:t>
            </a:r>
            <a:r>
              <a:rPr lang="en-US" i="1" dirty="0" smtClean="0">
                <a:solidFill>
                  <a:schemeClr val="accent1"/>
                </a:solidFill>
              </a:rPr>
              <a:t>modify</a:t>
            </a:r>
            <a:r>
              <a:rPr lang="en-US" dirty="0" smtClean="0"/>
              <a:t> the value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Any object can </a:t>
            </a:r>
            <a:r>
              <a:rPr lang="en-US" i="1" dirty="0" smtClean="0">
                <a:solidFill>
                  <a:schemeClr val="accent1"/>
                </a:solidFill>
              </a:rPr>
              <a:t>get</a:t>
            </a:r>
            <a:r>
              <a:rPr lang="en-US" dirty="0" smtClean="0"/>
              <a:t> the value</a:t>
            </a:r>
          </a:p>
        </p:txBody>
      </p:sp>
    </p:spTree>
    <p:extLst>
      <p:ext uri="{BB962C8B-B14F-4D97-AF65-F5344CB8AC3E}">
        <p14:creationId xmlns:p14="http://schemas.microsoft.com/office/powerpoint/2010/main" val="110382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Properties: getter only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35814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Thing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// Public property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CurrentHour</a:t>
            </a:r>
            <a:endParaRPr lang="en-US" sz="11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.Now.Hour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724400" y="1219200"/>
            <a:ext cx="3581400" cy="4876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 this case it doesn’t make sense to offer a setter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Can also implement a setter but no getter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Notice that </a:t>
            </a:r>
            <a:r>
              <a:rPr lang="en-US" sz="20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Now</a:t>
            </a:r>
            <a:r>
              <a:rPr lang="en-US" sz="2000" dirty="0" smtClean="0"/>
              <a:t> </a:t>
            </a:r>
            <a:r>
              <a:rPr lang="en-US" dirty="0" smtClean="0"/>
              <a:t>and </a:t>
            </a:r>
            <a:r>
              <a:rPr lang="en-US" sz="20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Hour</a:t>
            </a:r>
            <a:r>
              <a:rPr lang="en-US" sz="2000" dirty="0" smtClean="0"/>
              <a:t> </a:t>
            </a:r>
            <a:r>
              <a:rPr lang="en-US" dirty="0" smtClean="0"/>
              <a:t>are both properties too (of </a:t>
            </a:r>
            <a:r>
              <a:rPr lang="en-US" sz="20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</a:t>
            </a:r>
            <a:r>
              <a:rPr lang="en-US" dirty="0" smtClean="0"/>
              <a:t>) – and </a:t>
            </a:r>
            <a:r>
              <a:rPr lang="en-US" sz="20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Now</a:t>
            </a:r>
            <a:r>
              <a:rPr lang="en-US" sz="2000" dirty="0" smtClean="0"/>
              <a:t> </a:t>
            </a:r>
            <a:r>
              <a:rPr lang="en-US" dirty="0" smtClean="0"/>
              <a:t>is static</a:t>
            </a:r>
          </a:p>
        </p:txBody>
      </p:sp>
    </p:spTree>
    <p:extLst>
      <p:ext uri="{BB962C8B-B14F-4D97-AF65-F5344CB8AC3E}">
        <p14:creationId xmlns:p14="http://schemas.microsoft.com/office/powerpoint/2010/main" val="115808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Interfaces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Very similar to Interfaces in Java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Like a class, but all its members are implicitly abstract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C++ - all methods </a:t>
            </a:r>
            <a:r>
              <a:rPr lang="en-US" sz="2400" dirty="0" smtClean="0">
                <a:solidFill>
                  <a:schemeClr val="accent1"/>
                </a:solidFill>
              </a:rPr>
              <a:t>pure virtual</a:t>
            </a:r>
            <a:r>
              <a:rPr lang="en-US" sz="2400" dirty="0" smtClean="0">
                <a:solidFill>
                  <a:schemeClr val="tx1"/>
                </a:solidFill>
              </a:rPr>
              <a:t> (= 0)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i.e. does not provide any method implementations, only method signatures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 class can only inherit from a single base class, but may implement multiple interfaces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Any class or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implementing</a:t>
            </a:r>
            <a:r>
              <a:rPr lang="en-US" dirty="0"/>
              <a:t> an interface must support all parts of the </a:t>
            </a:r>
            <a:r>
              <a:rPr lang="en-US" dirty="0" smtClean="0"/>
              <a:t>interface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48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Limitations of Interfaces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Interfaces cannot have data members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They cannot define constructors or destructors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Differences and similarities between an Interface and an abstract class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chemeClr val="tx1"/>
                </a:solidFill>
              </a:rPr>
              <a:t>Differences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Interfaces cannot contain any implementation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Interfaces cannot declare non-public members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Interfaces cannot extend non-interfaces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chemeClr val="tx1"/>
                </a:solidFill>
              </a:rPr>
              <a:t>Similarities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Neither can be instantiated</a:t>
            </a:r>
          </a:p>
          <a:p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5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Syntax for declaring an Interface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nterface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InterfaceName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refType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methodName1 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param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-list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refType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methodName1 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param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-list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…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They are essentially abstract methods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Methods declared in an interface are implicitly public; no explicit access specifier is allowed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07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Syntax for implementing an Interface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lass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ClassName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InterfaceName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// Class body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When a class is implementing an interface it has to implement the entire interface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A class can implement more than one interface separated by a comma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A class can also inherit from a base class in combination with an interface; the name of the base class will be listed first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01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Simple Interface example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320040" lvl="1" indent="0">
              <a:buNone/>
            </a:pPr>
            <a:r>
              <a:rPr lang="en-US" sz="11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sing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20040" lvl="1" indent="0">
              <a:buNone/>
            </a:pP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Demo : 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Iabc</a:t>
            </a:r>
            <a:endParaRPr lang="en-US" sz="11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20040" lvl="1" indent="0">
              <a:buNone/>
            </a:pP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static </a:t>
            </a:r>
            <a:r>
              <a:rPr lang="en-US" sz="11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n-US" sz="11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11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1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100" dirty="0">
              <a:solidFill>
                <a:srgbClr val="0082B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594360" lvl="2" indent="0">
              <a:buNone/>
            </a:pP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.WriteLine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(“Hello Interfaces”);</a:t>
            </a:r>
            <a:endParaRPr lang="en-US" sz="11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94360" lvl="2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Demo 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refDemo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Demo ();</a:t>
            </a:r>
          </a:p>
          <a:p>
            <a:pPr marL="594360" lvl="2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refDemo.xyz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();</a:t>
            </a:r>
          </a:p>
          <a:p>
            <a:pPr marL="594360" lvl="2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594360" lvl="2" indent="0">
              <a:buNone/>
            </a:pPr>
            <a:endParaRPr lang="en-US" sz="11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94360" lvl="2" indent="0">
              <a:buNone/>
            </a:pP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ublic void xyz ()</a:t>
            </a:r>
          </a:p>
          <a:p>
            <a:pPr marL="594360" lvl="2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594360" lvl="2" indent="0">
              <a:buNone/>
            </a:pP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100" dirty="0" err="1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</a:t>
            </a:r>
            <a:r>
              <a:rPr lang="en-US" sz="11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WriteLine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(“In Demo :: xyz”);</a:t>
            </a:r>
          </a:p>
          <a:p>
            <a:pPr marL="594360" lvl="2" indent="0">
              <a:buNone/>
            </a:pP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1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1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endParaRPr lang="en-US" sz="11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interface 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Iabc</a:t>
            </a:r>
            <a:endParaRPr lang="en-US" sz="11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20040" lvl="1" indent="0">
              <a:buNone/>
            </a:pP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xyz ();</a:t>
            </a:r>
          </a:p>
          <a:p>
            <a:pPr marL="320040" lvl="1" indent="0">
              <a:buNone/>
            </a:pP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1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1600" y="3048000"/>
            <a:ext cx="1905000" cy="1143000"/>
          </a:xfrm>
          <a:prstGeom prst="rect">
            <a:avLst/>
          </a:prstGeom>
          <a:solidFill>
            <a:schemeClr val="tx1"/>
          </a:solidFill>
          <a:ln w="50800" cmpd="dbl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81600" y="3163669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Result: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&gt; </a:t>
            </a:r>
            <a:r>
              <a:rPr lang="en-US" dirty="0" smtClean="0">
                <a:solidFill>
                  <a:schemeClr val="bg1"/>
                </a:solidFill>
              </a:rPr>
              <a:t>Hello Interfaces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&gt;</a:t>
            </a:r>
            <a:r>
              <a:rPr lang="en-US" dirty="0" smtClean="0">
                <a:solidFill>
                  <a:schemeClr val="bg1"/>
                </a:solidFill>
              </a:rPr>
              <a:t> In Demo :: xyz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33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this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rgbClr val="C00000"/>
                </a:solidFill>
              </a:rPr>
              <a:t>this</a:t>
            </a:r>
            <a:r>
              <a:rPr lang="en-US" dirty="0">
                <a:solidFill>
                  <a:schemeClr val="tx1"/>
                </a:solidFill>
              </a:rPr>
              <a:t> keyword is a predefined variable available in non-static function members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Used to access data and function members unambiguously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  <a:p>
            <a:pPr marL="320040" lvl="1" indent="0">
              <a:lnSpc>
                <a:spcPct val="85000"/>
              </a:lnSpc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public class Person </a:t>
            </a:r>
          </a:p>
          <a:p>
            <a:pPr marL="320040" lvl="1" indent="0">
              <a:lnSpc>
                <a:spcPct val="85000"/>
              </a:lnSpc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20040" lvl="1" indent="0">
              <a:lnSpc>
                <a:spcPct val="85000"/>
              </a:lnSpc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private string name;</a:t>
            </a:r>
          </a:p>
          <a:p>
            <a:pPr marL="320040" lvl="1" indent="0">
              <a:lnSpc>
                <a:spcPct val="85000"/>
              </a:lnSpc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public Person(string name) </a:t>
            </a:r>
          </a:p>
          <a:p>
            <a:pPr marL="320040" lvl="1" indent="0">
              <a:lnSpc>
                <a:spcPct val="85000"/>
              </a:lnSpc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</a:p>
          <a:p>
            <a:pPr marL="320040" lvl="1" indent="0">
              <a:lnSpc>
                <a:spcPct val="85000"/>
              </a:lnSpc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this.name = name;</a:t>
            </a:r>
          </a:p>
          <a:p>
            <a:pPr marL="320040" lvl="1" indent="0">
              <a:lnSpc>
                <a:spcPct val="85000"/>
              </a:lnSpc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320040" lvl="1" indent="0">
              <a:lnSpc>
                <a:spcPct val="85000"/>
              </a:lnSpc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public void Introduce(Person p)</a:t>
            </a:r>
          </a:p>
          <a:p>
            <a:pPr marL="320040" lvl="1" indent="0">
              <a:lnSpc>
                <a:spcPct val="85000"/>
              </a:lnSpc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</a:p>
          <a:p>
            <a:pPr marL="320040" lvl="1" indent="0">
              <a:lnSpc>
                <a:spcPct val="85000"/>
              </a:lnSpc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if (p != this)</a:t>
            </a:r>
          </a:p>
          <a:p>
            <a:pPr marL="320040" lvl="1" indent="0">
              <a:lnSpc>
                <a:spcPct val="85000"/>
              </a:lnSpc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(“Hi, I’m “ + name);</a:t>
            </a:r>
          </a:p>
          <a:p>
            <a:pPr marL="320040" lvl="1" indent="0">
              <a:lnSpc>
                <a:spcPct val="85000"/>
              </a:lnSpc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320040" lvl="1" indent="0">
              <a:lnSpc>
                <a:spcPct val="85000"/>
              </a:lnSpc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76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base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rgbClr val="C00000"/>
                </a:solidFill>
              </a:rPr>
              <a:t>base</a:t>
            </a:r>
            <a:r>
              <a:rPr lang="en-US" dirty="0">
                <a:solidFill>
                  <a:schemeClr val="tx1"/>
                </a:solidFill>
              </a:rPr>
              <a:t> keyword can be used to access class members that are hidden by similarly named members of the current class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  <a:p>
            <a:pPr marL="320040" lvl="1" indent="0">
              <a:lnSpc>
                <a:spcPct val="85000"/>
              </a:lnSpc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public class Shape</a:t>
            </a:r>
          </a:p>
          <a:p>
            <a:pPr marL="320040" lvl="1" indent="0">
              <a:lnSpc>
                <a:spcPct val="85000"/>
              </a:lnSpc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20040" lvl="1" indent="0">
              <a:lnSpc>
                <a:spcPct val="85000"/>
              </a:lnSpc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private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x, y;</a:t>
            </a:r>
          </a:p>
          <a:p>
            <a:pPr marL="320040" lvl="1" indent="0">
              <a:lnSpc>
                <a:spcPct val="85000"/>
              </a:lnSpc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public override string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320040" lvl="1" indent="0">
              <a:lnSpc>
                <a:spcPct val="85000"/>
              </a:lnSpc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</a:p>
          <a:p>
            <a:pPr marL="320040" lvl="1" indent="0">
              <a:lnSpc>
                <a:spcPct val="85000"/>
              </a:lnSpc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return "x=" + x + ",y=" + y;</a:t>
            </a:r>
          </a:p>
          <a:p>
            <a:pPr marL="320040" lvl="1" indent="0">
              <a:lnSpc>
                <a:spcPct val="85000"/>
              </a:lnSpc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320040" lvl="1" indent="0">
              <a:lnSpc>
                <a:spcPct val="85000"/>
              </a:lnSpc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320040" lvl="1" indent="0">
              <a:lnSpc>
                <a:spcPct val="85000"/>
              </a:lnSpc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public class Circle : Shape</a:t>
            </a:r>
          </a:p>
          <a:p>
            <a:pPr marL="320040" lvl="1" indent="0">
              <a:lnSpc>
                <a:spcPct val="85000"/>
              </a:lnSpc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20040" lvl="1" indent="0">
              <a:lnSpc>
                <a:spcPct val="85000"/>
              </a:lnSpc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private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r;</a:t>
            </a:r>
          </a:p>
          <a:p>
            <a:pPr marL="320040" lvl="1" indent="0">
              <a:lnSpc>
                <a:spcPct val="85000"/>
              </a:lnSpc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public override string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</a:p>
          <a:p>
            <a:pPr marL="320040" lvl="1" indent="0">
              <a:lnSpc>
                <a:spcPct val="85000"/>
              </a:lnSpc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</a:p>
          <a:p>
            <a:pPr marL="320040" lvl="1" indent="0">
              <a:lnSpc>
                <a:spcPct val="85000"/>
              </a:lnSpc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return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base.ToString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() + ",r=" + r;</a:t>
            </a:r>
          </a:p>
          <a:p>
            <a:pPr marL="320040" lvl="1" indent="0">
              <a:lnSpc>
                <a:spcPct val="85000"/>
              </a:lnSpc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lnSpc>
                <a:spcPct val="85000"/>
              </a:lnSpc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40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err="1" smtClean="0"/>
              <a:t>foreach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Simplified for loop syntax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  <a:p>
            <a:pPr marL="320040" lvl="1" indent="0">
              <a:buNone/>
            </a:pPr>
            <a:r>
              <a:rPr lang="en-US" sz="1400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400" dirty="0" err="1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nt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myInts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[] { </a:t>
            </a:r>
            <a:r>
              <a:rPr lang="en-US" sz="1400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400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400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400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400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};</a:t>
            </a:r>
          </a:p>
          <a:p>
            <a:pPr marL="320040" lvl="1" indent="0">
              <a:buNone/>
            </a:pPr>
            <a:r>
              <a:rPr lang="en-US" sz="1400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  <a:r>
              <a:rPr lang="en-US" sz="1400" dirty="0" err="1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oreach</a:t>
            </a:r>
            <a:r>
              <a:rPr lang="en-US" sz="14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myInts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20040" lvl="1" indent="0"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20040" lvl="1" indent="0"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.WriteLine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20040" lvl="1" indent="0"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/>
              <a:t>Works with built-in arrays, collection classes and any class implementing </a:t>
            </a:r>
            <a:r>
              <a:rPr lang="en-US" sz="1800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IEnumerable</a:t>
            </a:r>
            <a:r>
              <a:rPr lang="en-US" sz="1800" dirty="0" smtClean="0">
                <a:solidFill>
                  <a:srgbClr val="0082B0"/>
                </a:solidFill>
              </a:rPr>
              <a:t> </a:t>
            </a:r>
            <a:r>
              <a:rPr lang="en-US" dirty="0" smtClean="0"/>
              <a:t>interface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54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C#: the basics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Lots of similarities with C++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Object Oriented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Classes, </a:t>
            </a:r>
            <a:r>
              <a:rPr lang="en-US" dirty="0" err="1" smtClean="0">
                <a:solidFill>
                  <a:schemeClr val="tx1"/>
                </a:solidFill>
              </a:rPr>
              <a:t>structs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enums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Familiar basic types: </a:t>
            </a:r>
            <a:r>
              <a:rPr lang="en-US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dirty="0" smtClean="0">
                <a:solidFill>
                  <a:schemeClr val="tx1"/>
                </a:solidFill>
              </a:rPr>
              <a:t>, …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Familiar keywords: </a:t>
            </a:r>
            <a:r>
              <a:rPr lang="en-US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dirty="0" smtClean="0">
                <a:solidFill>
                  <a:schemeClr val="tx1"/>
                </a:solidFill>
              </a:rPr>
              <a:t>, …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Similar syntax: curly braces { }, dot notation, …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Exceptions: </a:t>
            </a:r>
            <a:r>
              <a:rPr lang="en-US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00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err="1" smtClean="0"/>
              <a:t>readonly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For values that can only be assigned during construction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  <a:p>
            <a:pPr marL="320040" lvl="1" indent="0">
              <a:buNone/>
            </a:pPr>
            <a:r>
              <a:rPr lang="en-US" sz="10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Thing</a:t>
            </a:r>
          </a:p>
          <a:p>
            <a:pPr marL="320040" lvl="1" indent="0">
              <a:buNone/>
            </a:pP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20040" lvl="1" indent="0">
              <a:buNone/>
            </a:pP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readonly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10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tring</a:t>
            </a:r>
            <a:r>
              <a:rPr lang="en-US" sz="1000" dirty="0" smtClean="0">
                <a:solidFill>
                  <a:srgbClr val="00CC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name;</a:t>
            </a:r>
          </a:p>
          <a:p>
            <a:pPr marL="320040" lvl="1" indent="0">
              <a:buNone/>
            </a:pP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readonly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age = </a:t>
            </a:r>
            <a:r>
              <a:rPr lang="en-US" sz="1000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42</a:t>
            </a: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000" b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OK</a:t>
            </a: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20040" lvl="1" indent="0">
              <a:buNone/>
            </a:pPr>
            <a:endParaRPr lang="en-US" sz="1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0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Thing ()</a:t>
            </a:r>
            <a:endParaRPr lang="en-US" sz="1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20040" lvl="1" indent="0">
              <a:buNone/>
            </a:pP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name = “</a:t>
            </a:r>
            <a:r>
              <a:rPr lang="en-US" sz="1000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Brutus</a:t>
            </a: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”; </a:t>
            </a:r>
            <a:r>
              <a:rPr lang="en-US" sz="1000" b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Also OK</a:t>
            </a:r>
            <a:endParaRPr lang="en-US" sz="1000" b="1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320040" lvl="1" indent="0">
              <a:buNone/>
            </a:pPr>
            <a:endParaRPr lang="en-US" sz="1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void</a:t>
            </a: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SomeMethod</a:t>
            </a:r>
            <a:r>
              <a:rPr lang="en-US" sz="10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sz="1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320040" lvl="1" indent="0">
              <a:buNone/>
            </a:pP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    name = </a:t>
            </a: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“</a:t>
            </a:r>
            <a:r>
              <a:rPr lang="en-US" sz="1000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Buckeye</a:t>
            </a: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”; </a:t>
            </a:r>
            <a:r>
              <a:rPr lang="en-US" sz="10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000" b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Error</a:t>
            </a:r>
            <a:endParaRPr lang="en-US" sz="1000" b="1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320040" lvl="1" indent="0">
              <a:buNone/>
            </a:pP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10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err="1"/>
              <a:t>r</a:t>
            </a:r>
            <a:r>
              <a:rPr lang="en-US" sz="3600" dirty="0" err="1" smtClean="0"/>
              <a:t>eadonly</a:t>
            </a:r>
            <a:r>
              <a:rPr lang="en-US" sz="3600" dirty="0" smtClean="0"/>
              <a:t> &amp; </a:t>
            </a:r>
            <a:r>
              <a:rPr lang="en-US" sz="3600" dirty="0" err="1" smtClean="0"/>
              <a:t>const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C# also has the </a:t>
            </a:r>
            <a:r>
              <a:rPr lang="en-US" sz="2000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2000" dirty="0" smtClean="0">
                <a:solidFill>
                  <a:srgbClr val="0082B0"/>
                </a:solidFill>
                <a:cs typeface="Consolas" panose="020B0609020204030204" pitchFamily="49" charset="0"/>
              </a:rPr>
              <a:t> </a:t>
            </a:r>
            <a:r>
              <a:rPr lang="en-US" dirty="0" smtClean="0">
                <a:cs typeface="Consolas" panose="020B0609020204030204" pitchFamily="49" charset="0"/>
              </a:rPr>
              <a:t>keyword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As in C++, used for constant values known at compile time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Not identical to C++ </a:t>
            </a:r>
            <a:r>
              <a:rPr lang="en-US" dirty="0" err="1" smtClean="0">
                <a:cs typeface="Consolas" panose="020B0609020204030204" pitchFamily="49" charset="0"/>
              </a:rPr>
              <a:t>const</a:t>
            </a:r>
            <a:r>
              <a:rPr lang="en-US" dirty="0" smtClean="0">
                <a:cs typeface="Consolas" panose="020B0609020204030204" pitchFamily="49" charset="0"/>
              </a:rPr>
              <a:t> though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>
                <a:cs typeface="Consolas" panose="020B0609020204030204" pitchFamily="49" charset="0"/>
              </a:rPr>
              <a:t>Not used for method parameters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>
                <a:cs typeface="Consolas" panose="020B0609020204030204" pitchFamily="49" charset="0"/>
              </a:rPr>
              <a:t>Not used for method signatures</a:t>
            </a: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69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Parameter modifiers: ref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No (explicit) pointers or references in C#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cs typeface="Consolas" panose="020B0609020204030204" pitchFamily="49" charset="0"/>
              </a:rPr>
              <a:t>In effect, all parameters are passed by reference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But not quite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0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tatic void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1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000" dirty="0">
              <a:solidFill>
                <a:srgbClr val="0082B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20040" lvl="1" indent="0">
              <a:buNone/>
            </a:pP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message =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</a:t>
            </a:r>
            <a:r>
              <a:rPr lang="en-US" sz="1000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Brutus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”;</a:t>
            </a:r>
          </a:p>
          <a:p>
            <a:pPr marL="320040" lvl="1" indent="0">
              <a:buNone/>
            </a:pP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0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</a:t>
            </a:r>
            <a:r>
              <a:rPr lang="en-US" sz="1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akeBuckeye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(message);</a:t>
            </a:r>
          </a:p>
          <a:p>
            <a:pPr marL="320040" lvl="1" indent="0">
              <a:buNone/>
            </a:pP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000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</a:t>
            </a:r>
            <a:r>
              <a:rPr lang="en-US" sz="1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.WriteLine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(message);</a:t>
            </a:r>
          </a:p>
          <a:p>
            <a:pPr marL="320040" lvl="1" indent="0">
              <a:buNone/>
            </a:pPr>
            <a:r>
              <a:rPr lang="en-US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endParaRPr lang="en-US" sz="1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static void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akeBuckeye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tring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1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 += 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“</a:t>
            </a:r>
            <a:r>
              <a:rPr lang="en-US" sz="11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Buckeye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”;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0" y="3048000"/>
            <a:ext cx="1905000" cy="914400"/>
          </a:xfrm>
          <a:prstGeom prst="rect">
            <a:avLst/>
          </a:prstGeom>
          <a:solidFill>
            <a:schemeClr val="tx1"/>
          </a:solidFill>
          <a:ln w="50800" cmpd="dbl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0" y="31636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Result: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&gt;</a:t>
            </a:r>
            <a:r>
              <a:rPr lang="en-US" dirty="0" smtClean="0">
                <a:solidFill>
                  <a:schemeClr val="bg1"/>
                </a:solidFill>
              </a:rPr>
              <a:t> Brutus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77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Parameter modifiers: ref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Although parameter passing is efficient as “by reference”, effect is more like “by </a:t>
            </a:r>
            <a:r>
              <a:rPr lang="en-US" dirty="0" err="1" smtClean="0">
                <a:cs typeface="Consolas" panose="020B0609020204030204" pitchFamily="49" charset="0"/>
              </a:rPr>
              <a:t>const</a:t>
            </a:r>
            <a:r>
              <a:rPr lang="en-US" dirty="0" smtClean="0">
                <a:cs typeface="Consolas" panose="020B0609020204030204" pitchFamily="49" charset="0"/>
              </a:rPr>
              <a:t> reference”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The ref keyword fixes this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0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tatic void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1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000" dirty="0">
              <a:solidFill>
                <a:srgbClr val="0082B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20040" lvl="1" indent="0">
              <a:buNone/>
            </a:pP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message =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</a:t>
            </a:r>
            <a:r>
              <a:rPr lang="en-US" sz="1000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Brutus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”;</a:t>
            </a:r>
          </a:p>
          <a:p>
            <a:pPr marL="320040" lvl="1" indent="0">
              <a:buNone/>
            </a:pP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MakeBuckeye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ref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message);</a:t>
            </a:r>
          </a:p>
          <a:p>
            <a:pPr marL="320040" lvl="1" indent="0">
              <a:buNone/>
            </a:pP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000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</a:t>
            </a:r>
            <a:r>
              <a:rPr lang="en-US" sz="1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.WriteLine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(message);</a:t>
            </a:r>
          </a:p>
          <a:p>
            <a:pPr marL="320040" lvl="1" indent="0">
              <a:buNone/>
            </a:pPr>
            <a:r>
              <a:rPr lang="en-US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endParaRPr lang="en-US" sz="1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static void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akeBuckeye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ref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tring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s)</a:t>
            </a:r>
            <a:endParaRPr lang="en-US" sz="11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 += “ </a:t>
            </a:r>
            <a:r>
              <a:rPr lang="en-US" sz="1100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Buckeye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”;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0" y="3048000"/>
            <a:ext cx="1905000" cy="914400"/>
          </a:xfrm>
          <a:prstGeom prst="rect">
            <a:avLst/>
          </a:prstGeom>
          <a:solidFill>
            <a:schemeClr val="tx1"/>
          </a:solidFill>
          <a:ln w="50800" cmpd="dbl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0" y="31636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Result: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&gt;</a:t>
            </a:r>
            <a:r>
              <a:rPr lang="en-US" dirty="0" smtClean="0">
                <a:solidFill>
                  <a:schemeClr val="bg1"/>
                </a:solidFill>
              </a:rPr>
              <a:t> Brutus Buckeye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93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Parameter modifiers: out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Like </a:t>
            </a:r>
            <a:r>
              <a:rPr lang="en-US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ref</a:t>
            </a:r>
            <a:r>
              <a:rPr lang="en-US" dirty="0" smtClean="0">
                <a:solidFill>
                  <a:srgbClr val="0082B0"/>
                </a:solidFill>
                <a:cs typeface="Consolas" panose="020B0609020204030204" pitchFamily="49" charset="0"/>
              </a:rPr>
              <a:t> </a:t>
            </a:r>
            <a:r>
              <a:rPr lang="en-US" dirty="0" smtClean="0">
                <a:cs typeface="Consolas" panose="020B0609020204030204" pitchFamily="49" charset="0"/>
              </a:rPr>
              <a:t>but </a:t>
            </a:r>
            <a:r>
              <a:rPr lang="en-US" dirty="0" smtClean="0">
                <a:solidFill>
                  <a:schemeClr val="accent1"/>
                </a:solidFill>
                <a:cs typeface="Consolas" panose="020B0609020204030204" pitchFamily="49" charset="0"/>
              </a:rPr>
              <a:t>must</a:t>
            </a:r>
            <a:r>
              <a:rPr lang="en-US" dirty="0" smtClean="0">
                <a:cs typeface="Consolas" panose="020B0609020204030204" pitchFamily="49" charset="0"/>
              </a:rPr>
              <a:t> be assigned in the method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0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tatic void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1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000" dirty="0">
              <a:solidFill>
                <a:srgbClr val="0082B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20040" lvl="1" indent="0">
              <a:buNone/>
            </a:pP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0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now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20040" lvl="1" indent="0">
              <a:buNone/>
            </a:pPr>
            <a:r>
              <a:rPr lang="en-US" sz="10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if (</a:t>
            </a:r>
            <a:r>
              <a:rPr lang="en-US" sz="1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isAfternoon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now))</a:t>
            </a:r>
          </a:p>
          <a:p>
            <a:pPr marL="320040" lvl="1" indent="0">
              <a:buNone/>
            </a:pP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  <a:endParaRPr lang="en-US" sz="1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000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</a:t>
            </a:r>
            <a:r>
              <a:rPr lang="en-US" sz="1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.WriteLine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(“</a:t>
            </a:r>
            <a:r>
              <a:rPr lang="en-US" sz="1000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Good afternoon, it is now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 + </a:t>
            </a:r>
            <a:r>
              <a:rPr lang="en-US" sz="1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now.TimeOfDay.ToString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());</a:t>
            </a:r>
          </a:p>
          <a:p>
            <a:pPr marL="320040" lvl="1" indent="0">
              <a:buNone/>
            </a:pP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320040" lvl="1" indent="0">
              <a:buNone/>
            </a:pPr>
            <a:r>
              <a:rPr lang="en-US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else</a:t>
            </a:r>
          </a:p>
          <a:p>
            <a:pPr marL="320040" lvl="1" indent="0">
              <a:buNone/>
            </a:pP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  <a:endParaRPr lang="en-US" sz="1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0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000" dirty="0" err="1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</a:t>
            </a:r>
            <a:r>
              <a:rPr lang="en-US" sz="10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.WriteLine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(“</a:t>
            </a:r>
            <a:r>
              <a:rPr lang="en-US" sz="1000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Please come back this afternoon.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”);</a:t>
            </a:r>
            <a:endParaRPr lang="en-US" sz="1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sz="1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endParaRPr lang="en-US" sz="1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static </a:t>
            </a:r>
            <a:r>
              <a:rPr lang="en-US" sz="1100" dirty="0" err="1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isAfternoon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 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 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currentTime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1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currentTime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100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DateTime.Now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return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currentTime.Hour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&gt;= 12;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45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Conversion operators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</a:t>
            </a:r>
            <a:r>
              <a:rPr lang="en-US" dirty="0">
                <a:solidFill>
                  <a:schemeClr val="folHlink"/>
                </a:solidFill>
              </a:rPr>
              <a:t>is</a:t>
            </a:r>
            <a:r>
              <a:rPr lang="en-US" dirty="0"/>
              <a:t> operator is used to dynamically test if the run-time type of an object is compatible with a given type</a:t>
            </a:r>
          </a:p>
          <a:p>
            <a:pPr marL="594360" lvl="2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(entity 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is </a:t>
            </a: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BrickBlock) </a:t>
            </a:r>
            <a:endParaRPr lang="en-US" sz="1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94360" lvl="2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((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BrickBlock</a:t>
            </a: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)entity).Bump();</a:t>
            </a:r>
            <a:endParaRPr lang="en-US" sz="1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</a:t>
            </a:r>
            <a:r>
              <a:rPr lang="en-US" dirty="0">
                <a:solidFill>
                  <a:schemeClr val="folHlink"/>
                </a:solidFill>
              </a:rPr>
              <a:t>as</a:t>
            </a:r>
            <a:r>
              <a:rPr lang="en-US" dirty="0"/>
              <a:t> operator tries to convert a variable to a specified type; if no such conversion is possible the result is null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More efficient than using </a:t>
            </a:r>
            <a:r>
              <a:rPr lang="en-US" dirty="0">
                <a:latin typeface="Lucida Console" pitchFamily="49" charset="0"/>
              </a:rPr>
              <a:t>is</a:t>
            </a:r>
            <a:r>
              <a:rPr lang="en-US" dirty="0"/>
              <a:t> operator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Can test and convert in one operation</a:t>
            </a:r>
          </a:p>
          <a:p>
            <a:pPr marL="594360" lvl="2" indent="0">
              <a:buNone/>
            </a:pP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BrickBlock brick = entity as BrickBlock</a:t>
            </a:r>
          </a:p>
          <a:p>
            <a:pPr marL="594360" lvl="2" indent="0">
              <a:buNone/>
            </a:pP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brick </a:t>
            </a: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!= null) </a:t>
            </a:r>
            <a:endParaRPr lang="en-US" sz="1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94360" lvl="2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brick.Bump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5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Delegates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Delegates are how C# defines a dynamic interface between two methods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cs typeface="Consolas" panose="020B0609020204030204" pitchFamily="49" charset="0"/>
              </a:rPr>
              <a:t>Same goal as function pointers in 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Delegates are type-safe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Consists of two parts: a delegate </a:t>
            </a:r>
            <a:r>
              <a:rPr lang="en-US" dirty="0" smtClean="0">
                <a:solidFill>
                  <a:schemeClr val="accent1"/>
                </a:solidFill>
                <a:cs typeface="Consolas" panose="020B0609020204030204" pitchFamily="49" charset="0"/>
              </a:rPr>
              <a:t>type </a:t>
            </a:r>
            <a:r>
              <a:rPr lang="en-US" dirty="0" smtClean="0">
                <a:cs typeface="Consolas" panose="020B0609020204030204" pitchFamily="49" charset="0"/>
              </a:rPr>
              <a:t>and a delegate </a:t>
            </a:r>
            <a:r>
              <a:rPr lang="en-US" dirty="0" smtClean="0">
                <a:solidFill>
                  <a:schemeClr val="accent1"/>
                </a:solidFill>
                <a:cs typeface="Consolas" panose="020B0609020204030204" pitchFamily="49" charset="0"/>
              </a:rPr>
              <a:t>instance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58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Delegates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A delegate </a:t>
            </a:r>
            <a:r>
              <a:rPr lang="en-US" dirty="0" smtClean="0">
                <a:solidFill>
                  <a:schemeClr val="accent1"/>
                </a:solidFill>
                <a:cs typeface="Consolas" panose="020B0609020204030204" pitchFamily="49" charset="0"/>
              </a:rPr>
              <a:t>type</a:t>
            </a:r>
            <a:r>
              <a:rPr lang="en-US" dirty="0" smtClean="0">
                <a:cs typeface="Consolas" panose="020B0609020204030204" pitchFamily="49" charset="0"/>
              </a:rPr>
              <a:t> looks like an (abstract) method declaration, preceded with the </a:t>
            </a:r>
            <a:r>
              <a:rPr lang="en-US" sz="20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delegate</a:t>
            </a:r>
            <a:r>
              <a:rPr lang="en-US" sz="2000" dirty="0" smtClean="0">
                <a:solidFill>
                  <a:srgbClr val="0082B0"/>
                </a:solidFill>
                <a:cs typeface="Consolas" panose="020B0609020204030204" pitchFamily="49" charset="0"/>
              </a:rPr>
              <a:t> </a:t>
            </a:r>
            <a:r>
              <a:rPr lang="en-US" dirty="0" smtClean="0">
                <a:cs typeface="Consolas" panose="020B0609020204030204" pitchFamily="49" charset="0"/>
              </a:rPr>
              <a:t>keyword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A delegate </a:t>
            </a:r>
            <a:r>
              <a:rPr lang="en-US" dirty="0" smtClean="0">
                <a:solidFill>
                  <a:schemeClr val="accent1"/>
                </a:solidFill>
                <a:cs typeface="Consolas" panose="020B0609020204030204" pitchFamily="49" charset="0"/>
              </a:rPr>
              <a:t>instance</a:t>
            </a: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 creates an instance of this type, supplying it with the name of a real method to attach to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92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Delegates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320040" lvl="1" indent="0">
              <a:buNone/>
            </a:pP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Delegate type (looks like an abstract method)</a:t>
            </a:r>
          </a:p>
          <a:p>
            <a:pPr marL="320040" lvl="1" indent="0">
              <a:buNone/>
            </a:pPr>
            <a:r>
              <a:rPr lang="en-US" sz="11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elegate </a:t>
            </a:r>
            <a:r>
              <a:rPr lang="en-US" sz="1100" dirty="0" err="1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Transform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 err="1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number);</a:t>
            </a:r>
          </a:p>
          <a:p>
            <a:pPr marL="320040" lvl="1" indent="0">
              <a:buNone/>
            </a:pPr>
            <a:endParaRPr lang="en-US" sz="11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1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static </a:t>
            </a:r>
            <a:r>
              <a:rPr lang="en-US" sz="1100" dirty="0" err="1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DoubleIt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 err="1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number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100" dirty="0">
              <a:solidFill>
                <a:srgbClr val="0082B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20040" lvl="1" indent="0">
              <a:buNone/>
            </a:pP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number * 2;</a:t>
            </a:r>
          </a:p>
          <a:p>
            <a:pPr marL="320040" lvl="1" indent="0">
              <a:buNone/>
            </a:pP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320040" lvl="1" indent="0">
              <a:buNone/>
            </a:pPr>
            <a:endParaRPr lang="en-US" sz="11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static void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100" dirty="0">
              <a:solidFill>
                <a:srgbClr val="0082B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20040" lvl="1" indent="0">
              <a:buNone/>
            </a:pP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Create a delegate instance</a:t>
            </a:r>
          </a:p>
          <a:p>
            <a:pPr marL="594360" lvl="2" indent="0">
              <a:buNone/>
            </a:pP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Transform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transform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594360" lvl="2" indent="0">
              <a:buNone/>
            </a:pP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Attach it to a real method</a:t>
            </a:r>
          </a:p>
          <a:p>
            <a:pPr marL="594360" lvl="2" indent="0">
              <a:buNone/>
            </a:pP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ransform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DoubleIt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594360" lvl="2" indent="0">
              <a:buNone/>
            </a:pP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And now call it (via the delegate)</a:t>
            </a:r>
          </a:p>
          <a:p>
            <a:pPr marL="594360" lvl="2" indent="0">
              <a:buNone/>
            </a:pPr>
            <a:r>
              <a:rPr lang="en-US" sz="1100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100" dirty="0" err="1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nt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result = transform(</a:t>
            </a:r>
            <a:r>
              <a:rPr lang="en-US" sz="1100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1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94360" lvl="2" indent="0">
              <a:buNone/>
            </a:pPr>
            <a:r>
              <a:rPr lang="en-US" sz="1100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.WriteLine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result.ToString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pPr marL="320040" lvl="1" indent="0">
              <a:buNone/>
            </a:pP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1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0" y="3048000"/>
            <a:ext cx="1905000" cy="914400"/>
          </a:xfrm>
          <a:prstGeom prst="rect">
            <a:avLst/>
          </a:prstGeom>
          <a:solidFill>
            <a:schemeClr val="tx1"/>
          </a:solidFill>
          <a:ln w="50800" cmpd="dbl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0" y="31636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Result: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&gt;</a:t>
            </a:r>
            <a:r>
              <a:rPr lang="en-US" dirty="0" smtClean="0">
                <a:solidFill>
                  <a:schemeClr val="bg1"/>
                </a:solidFill>
              </a:rPr>
              <a:t> 10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76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Multicast delegates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A delegate instance can have more than one real method attached to it</a:t>
            </a:r>
          </a:p>
          <a:p>
            <a:pPr marL="594360" lvl="2" indent="0">
              <a:buNone/>
            </a:pPr>
            <a:r>
              <a:rPr lang="en-US" sz="12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Transform</a:t>
            </a:r>
            <a:r>
              <a:rPr lang="en-US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transform</a:t>
            </a:r>
            <a:r>
              <a:rPr lang="en-US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594360" lvl="2" indent="0">
              <a:buNone/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Transform += </a:t>
            </a:r>
            <a:r>
              <a:rPr lang="en-US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DoubleIt</a:t>
            </a:r>
            <a:r>
              <a:rPr lang="en-US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594360" lvl="2" indent="0">
              <a:buNone/>
            </a:pPr>
            <a:r>
              <a:rPr lang="en-US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Transform 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+= </a:t>
            </a:r>
            <a:r>
              <a:rPr lang="en-US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HalveIt</a:t>
            </a:r>
            <a:r>
              <a:rPr lang="en-US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594360" lvl="2" indent="0">
              <a:buNone/>
            </a:pPr>
            <a:r>
              <a:rPr lang="en-US" sz="12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etc.</a:t>
            </a:r>
            <a:endParaRPr lang="en-US" sz="12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cs typeface="Consolas" panose="020B0609020204030204" pitchFamily="49" charset="0"/>
              </a:rPr>
              <a:t>Now when we call transform(), all methods are called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 smtClean="0">
                <a:cs typeface="Consolas" panose="020B0609020204030204" pitchFamily="49" charset="0"/>
              </a:rPr>
              <a:t>Called in the order in which they were added</a:t>
            </a:r>
            <a:endParaRPr lang="en-US" sz="22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14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C#: the basics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More closely resembles Java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Everything lives in a class/</a:t>
            </a:r>
            <a:r>
              <a:rPr lang="en-US" dirty="0" err="1" smtClean="0">
                <a:solidFill>
                  <a:schemeClr val="tx1"/>
                </a:solidFill>
              </a:rPr>
              <a:t>struct</a:t>
            </a:r>
            <a:r>
              <a:rPr lang="en-US" dirty="0" smtClean="0">
                <a:solidFill>
                  <a:schemeClr val="tx1"/>
                </a:solidFill>
              </a:rPr>
              <a:t> (no </a:t>
            </a:r>
            <a:r>
              <a:rPr lang="en-US" dirty="0" err="1" smtClean="0">
                <a:solidFill>
                  <a:schemeClr val="tx1"/>
                </a:solidFill>
              </a:rPr>
              <a:t>globals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No pointers! (so no </a:t>
            </a:r>
            <a:r>
              <a:rPr lang="en-US" b="1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b="1" dirty="0" smtClean="0">
                <a:solidFill>
                  <a:srgbClr val="0082B0"/>
                </a:solidFill>
                <a:latin typeface="Trebuchet MS" panose="020B0603020202020204" pitchFamily="34" charset="0"/>
              </a:rPr>
              <a:t>*</a:t>
            </a:r>
            <a:r>
              <a:rPr lang="en-US" dirty="0" smtClean="0">
                <a:solidFill>
                  <a:schemeClr val="tx1"/>
                </a:solidFill>
              </a:rPr>
              <a:t> or </a:t>
            </a:r>
            <a:r>
              <a:rPr lang="en-US" b="1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en-US" dirty="0" smtClean="0">
                <a:solidFill>
                  <a:schemeClr val="tx1"/>
                </a:solidFill>
              </a:rPr>
              <a:t> notation)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Garbage collection: no </a:t>
            </a:r>
            <a:r>
              <a:rPr lang="en-US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delete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No header files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No multiple inheritance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Interfaces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Static members access with </a:t>
            </a:r>
            <a:r>
              <a:rPr lang="en-US" dirty="0" smtClean="0">
                <a:solidFill>
                  <a:srgbClr val="0082B0"/>
                </a:solidFill>
                <a:latin typeface="Trebuchet MS" panose="020B0603020202020204" pitchFamily="34" charset="0"/>
              </a:rPr>
              <a:t>.</a:t>
            </a:r>
            <a:r>
              <a:rPr lang="en-US" dirty="0" smtClean="0">
                <a:solidFill>
                  <a:schemeClr val="tx1"/>
                </a:solidFill>
              </a:rPr>
              <a:t> (not </a:t>
            </a:r>
            <a:r>
              <a:rPr lang="en-US" b="1" dirty="0" smtClean="0">
                <a:solidFill>
                  <a:srgbClr val="0082B0"/>
                </a:solidFill>
                <a:latin typeface="Trebuchet MS" panose="020B0603020202020204" pitchFamily="34" charset="0"/>
              </a:rPr>
              <a:t>::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88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Multicast delegates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Methods can also be removed from a multicast delegate</a:t>
            </a:r>
          </a:p>
          <a:p>
            <a:pPr marL="594360" lvl="2" indent="0">
              <a:buNone/>
            </a:pPr>
            <a:endParaRPr lang="en-US" sz="14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94360" lvl="2" indent="0">
              <a:buNone/>
            </a:pP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Transform -= </a:t>
            </a:r>
            <a:r>
              <a:rPr lang="en-US" sz="1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DoubleIt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594360" lvl="2" indent="0">
              <a:buNone/>
            </a:pPr>
            <a:endParaRPr lang="en-US" sz="14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2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0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Events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Events are just a special, restricted form of delegate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Core part of C# UI event handling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Controls have standard set of events you can attach handlers to</a:t>
            </a:r>
          </a:p>
          <a:p>
            <a:pPr marL="594360" lvl="2" indent="0">
              <a:buNone/>
            </a:pPr>
            <a:endParaRPr lang="en-US" sz="14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94360" lvl="2" indent="0">
              <a:buNone/>
            </a:pPr>
            <a:r>
              <a:rPr lang="en-US" sz="1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myButton.Click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+= </a:t>
            </a:r>
            <a:r>
              <a:rPr lang="en-US" sz="1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OnButtonClicked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594360" lvl="2" indent="0">
              <a:buNone/>
            </a:pPr>
            <a:endParaRPr lang="en-US" sz="14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2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13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Advanced C# and .NET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Generics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cs typeface="Consolas" panose="020B0609020204030204" pitchFamily="49" charset="0"/>
              </a:rPr>
              <a:t>Look and behave pretty much like C++ templates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Assemblies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Basic unit of deployment in .NET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Typically a single .EXE or .DLL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Extra access modifier </a:t>
            </a:r>
            <a:r>
              <a:rPr lang="en-US" sz="20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internal</a:t>
            </a:r>
            <a:r>
              <a:rPr lang="en-US" sz="2000" dirty="0" smtClean="0">
                <a:solidFill>
                  <a:srgbClr val="0082B0"/>
                </a:solidFill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(in addition to </a:t>
            </a:r>
            <a:r>
              <a:rPr lang="en-US" sz="20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protected</a:t>
            </a: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) gives access to other classes within the same assembly</a:t>
            </a:r>
          </a:p>
          <a:p>
            <a:pPr marL="594360" lvl="2" indent="0">
              <a:buNone/>
            </a:pPr>
            <a:endParaRPr lang="en-US" sz="14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2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7100" y="990601"/>
            <a:ext cx="2209800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08000">
              <a:bevelT w="190500" h="190500"/>
            </a:sp3d>
          </a:bodyPr>
          <a:lstStyle/>
          <a:p>
            <a:r>
              <a:rPr lang="en-US" sz="28700" dirty="0" smtClean="0">
                <a:gradFill flip="none" rotWithShape="1">
                  <a:gsLst>
                    <a:gs pos="0">
                      <a:srgbClr val="B40101"/>
                    </a:gs>
                    <a:gs pos="89000">
                      <a:schemeClr val="accent1">
                        <a:tint val="23500"/>
                        <a:satMod val="160000"/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atin typeface="Arial Black" panose="020B0A04020102020204" pitchFamily="34" charset="0"/>
              </a:rPr>
              <a:t>?</a:t>
            </a:r>
            <a:endParaRPr lang="en-US" sz="28700" dirty="0">
              <a:gradFill flip="none" rotWithShape="1">
                <a:gsLst>
                  <a:gs pos="0">
                    <a:srgbClr val="B40101"/>
                  </a:gs>
                  <a:gs pos="89000">
                    <a:schemeClr val="accent1">
                      <a:tint val="23500"/>
                      <a:satMod val="160000"/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Whitaker, Mark. “C# for C++ Programmers”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MSDN. “C for C++ Developers”</a:t>
            </a:r>
          </a:p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Ikram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, Aisha. “Quick C#”</a:t>
            </a: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8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C# Features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Properties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Interfaces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foreach</a:t>
            </a:r>
            <a:r>
              <a:rPr lang="en-US" dirty="0" smtClean="0">
                <a:solidFill>
                  <a:srgbClr val="0082B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keyword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readonly</a:t>
            </a:r>
            <a:r>
              <a:rPr lang="en-US" dirty="0" smtClean="0">
                <a:solidFill>
                  <a:srgbClr val="0082B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keyword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Parameter modifiers: </a:t>
            </a:r>
            <a:r>
              <a:rPr lang="en-US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ref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Delegates and events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Instead of callbacks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Generics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Instead of templates</a:t>
            </a: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30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Access Modifiers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Public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access is not restricted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Protected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access is limited to the containing type and types derived from 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Private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access is restricted to the containing type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(Or anywhere if you use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reflection</a:t>
            </a:r>
            <a:r>
              <a:rPr lang="en-US" dirty="0">
                <a:solidFill>
                  <a:schemeClr val="tx1"/>
                </a:solidFill>
              </a:rPr>
              <a:t>)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Internal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>
                <a:solidFill>
                  <a:schemeClr val="tx1"/>
                </a:solidFill>
              </a:rPr>
              <a:t>access is limited to the current assembly </a:t>
            </a:r>
            <a:r>
              <a:rPr lang="en-US" dirty="0">
                <a:solidFill>
                  <a:schemeClr val="tx1"/>
                </a:solidFill>
              </a:rPr>
              <a:t>(more specific definition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here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The default, but you should generally pick public or private instead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Static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Belongs to the </a:t>
            </a:r>
            <a:r>
              <a:rPr lang="en-US" dirty="0" smtClean="0">
                <a:solidFill>
                  <a:schemeClr val="tx1"/>
                </a:solidFill>
              </a:rPr>
              <a:t>type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Instance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Belongs to the instance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53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Properties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Class members, alongside methods and fields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1"/>
                </a:solidFill>
              </a:rPr>
              <a:t>field</a:t>
            </a:r>
            <a:r>
              <a:rPr lang="en-US" dirty="0" smtClean="0">
                <a:solidFill>
                  <a:schemeClr val="tx1"/>
                </a:solidFill>
              </a:rPr>
              <a:t> is what C# calls a member variable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Properties “look like fields, behave like methods”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By convention, names are in </a:t>
            </a:r>
            <a:r>
              <a:rPr lang="en-US" dirty="0" err="1" smtClean="0"/>
              <a:t>UpperCamelCase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7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Properties: simple example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35814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Thing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Private field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100" dirty="0" smtClean="0">
                <a:solidFill>
                  <a:srgbClr val="00CC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_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name;</a:t>
            </a:r>
          </a:p>
          <a:p>
            <a:pPr marL="0" indent="0">
              <a:buNone/>
            </a:pPr>
            <a:endParaRPr lang="en-US" sz="11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Public property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100" dirty="0" smtClean="0">
                <a:solidFill>
                  <a:srgbClr val="00CC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ame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_name;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“value” is an automatic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// variable inside the setter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_name =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724400" y="1219200"/>
            <a:ext cx="3581400" cy="4876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Program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static void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Thing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 =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Thing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Use the setter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t.Name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“Brutus”</a:t>
            </a:r>
          </a:p>
          <a:p>
            <a:pPr marL="0" indent="0">
              <a:buFont typeface="Arial" pitchFamily="34" charset="0"/>
              <a:buNone/>
            </a:pP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Use the getter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100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.WriteLine</a:t>
            </a:r>
            <a:r>
              <a:rPr lang="en-US" sz="1100" dirty="0" smtClean="0">
                <a:solidFill>
                  <a:srgbClr val="00CC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t.Name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180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Properties: even simpler example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35814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1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Thing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Private </a:t>
            </a: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field (the “backing field”)</a:t>
            </a:r>
            <a:endParaRPr lang="en-US" sz="11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100" dirty="0">
                <a:solidFill>
                  <a:srgbClr val="00CC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CC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Public property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100" dirty="0">
                <a:solidFill>
                  <a:srgbClr val="00CC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1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1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_name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1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name 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1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724400" y="1219200"/>
            <a:ext cx="3581400" cy="4876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Thing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all you want is a simple getter/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// setter pair, no need for a backing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// field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100" dirty="0">
                <a:solidFill>
                  <a:srgbClr val="00CC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Name {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}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529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Properties: advanced getter/setter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35814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Thing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Private field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100" dirty="0" smtClean="0">
                <a:solidFill>
                  <a:srgbClr val="00CC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_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name;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static </a:t>
            </a:r>
            <a:r>
              <a:rPr lang="en-US" sz="1100" dirty="0" err="1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refCount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0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1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// Public property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100" dirty="0" smtClean="0">
                <a:solidFill>
                  <a:srgbClr val="00CC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ame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_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name.ToUpper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();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_name =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refCounter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724400" y="1219200"/>
            <a:ext cx="3581400" cy="4876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Can hide implementation detail inside a property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Hence “looks like a field, behaves like a method”</a:t>
            </a:r>
          </a:p>
        </p:txBody>
      </p:sp>
    </p:spTree>
    <p:extLst>
      <p:ext uri="{BB962C8B-B14F-4D97-AF65-F5344CB8AC3E}">
        <p14:creationId xmlns:p14="http://schemas.microsoft.com/office/powerpoint/2010/main" val="259897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835</TotalTime>
  <Words>1979</Words>
  <Application>Microsoft Office PowerPoint</Application>
  <PresentationFormat>On-screen Show (4:3)</PresentationFormat>
  <Paragraphs>460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Arial</vt:lpstr>
      <vt:lpstr>Arial Black</vt:lpstr>
      <vt:lpstr>Consolas</vt:lpstr>
      <vt:lpstr>Impact</vt:lpstr>
      <vt:lpstr>Lucida Console</vt:lpstr>
      <vt:lpstr>Times New Roman</vt:lpstr>
      <vt:lpstr>Trebuchet MS</vt:lpstr>
      <vt:lpstr>Wingdings</vt:lpstr>
      <vt:lpstr>Newsprint</vt:lpstr>
      <vt:lpstr>C# for C++ Programmers</vt:lpstr>
      <vt:lpstr>C#: the basics</vt:lpstr>
      <vt:lpstr>C#: the basics</vt:lpstr>
      <vt:lpstr>C# Features</vt:lpstr>
      <vt:lpstr>Access Modifiers</vt:lpstr>
      <vt:lpstr>Properties</vt:lpstr>
      <vt:lpstr>Properties: simple example</vt:lpstr>
      <vt:lpstr>Properties: even simpler example</vt:lpstr>
      <vt:lpstr>Properties: advanced getter/setter</vt:lpstr>
      <vt:lpstr>Properties: access modifiers</vt:lpstr>
      <vt:lpstr>Properties: getter only</vt:lpstr>
      <vt:lpstr>Interfaces</vt:lpstr>
      <vt:lpstr>Limitations of Interfaces</vt:lpstr>
      <vt:lpstr>Syntax for declaring an Interface</vt:lpstr>
      <vt:lpstr>Syntax for implementing an Interface</vt:lpstr>
      <vt:lpstr>Simple Interface example</vt:lpstr>
      <vt:lpstr>this</vt:lpstr>
      <vt:lpstr>base</vt:lpstr>
      <vt:lpstr>foreach</vt:lpstr>
      <vt:lpstr>readonly</vt:lpstr>
      <vt:lpstr>readonly &amp; const</vt:lpstr>
      <vt:lpstr>Parameter modifiers: ref</vt:lpstr>
      <vt:lpstr>Parameter modifiers: ref</vt:lpstr>
      <vt:lpstr>Parameter modifiers: out</vt:lpstr>
      <vt:lpstr>Conversion operators</vt:lpstr>
      <vt:lpstr>Delegates</vt:lpstr>
      <vt:lpstr>Delegates</vt:lpstr>
      <vt:lpstr>Delegates</vt:lpstr>
      <vt:lpstr>Multicast delegates</vt:lpstr>
      <vt:lpstr>Multicast delegates</vt:lpstr>
      <vt:lpstr>Events</vt:lpstr>
      <vt:lpstr>Advanced C# and .NET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Methodologies</dc:title>
  <dc:creator>Scott Mills</dc:creator>
  <cp:lastModifiedBy>Scott Mills</cp:lastModifiedBy>
  <cp:revision>93</cp:revision>
  <dcterms:created xsi:type="dcterms:W3CDTF">2014-08-25T00:37:45Z</dcterms:created>
  <dcterms:modified xsi:type="dcterms:W3CDTF">2019-01-10T06:07:37Z</dcterms:modified>
</cp:coreProperties>
</file>