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4" r:id="rId4"/>
    <p:sldId id="285" r:id="rId5"/>
    <p:sldId id="286" r:id="rId6"/>
    <p:sldId id="287" r:id="rId7"/>
    <p:sldId id="290" r:id="rId8"/>
    <p:sldId id="288" r:id="rId9"/>
    <p:sldId id="289" r:id="rId10"/>
    <p:sldId id="291" r:id="rId11"/>
    <p:sldId id="293" r:id="rId12"/>
    <p:sldId id="308" r:id="rId13"/>
    <p:sldId id="309" r:id="rId14"/>
    <p:sldId id="310" r:id="rId15"/>
    <p:sldId id="311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3" r:id="rId25"/>
    <p:sldId id="304" r:id="rId26"/>
    <p:sldId id="305" r:id="rId27"/>
    <p:sldId id="306" r:id="rId28"/>
    <p:sldId id="307" r:id="rId29"/>
    <p:sldId id="265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B0"/>
    <a:srgbClr val="3333FF"/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C# for C++ Programmers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getter only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CurrentHour</a:t>
            </a: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.Now.Hour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this case it doesn’t make sense to offer a setter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also implement a setter but no getter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Notice that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2000" dirty="0" smtClean="0"/>
              <a:t> </a:t>
            </a:r>
            <a:r>
              <a:rPr lang="en-US" dirty="0" smtClean="0"/>
              <a:t>and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Hour</a:t>
            </a:r>
            <a:r>
              <a:rPr lang="en-US" sz="2000" dirty="0" smtClean="0"/>
              <a:t> </a:t>
            </a:r>
            <a:r>
              <a:rPr lang="en-US" dirty="0" smtClean="0"/>
              <a:t>are both properties too (of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dirty="0" smtClean="0"/>
              <a:t>) – and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2000" dirty="0" smtClean="0"/>
              <a:t> </a:t>
            </a:r>
            <a:r>
              <a:rPr lang="en-US" dirty="0" smtClean="0"/>
              <a:t>is static</a:t>
            </a:r>
          </a:p>
        </p:txBody>
      </p:sp>
    </p:spTree>
    <p:extLst>
      <p:ext uri="{BB962C8B-B14F-4D97-AF65-F5344CB8AC3E}">
        <p14:creationId xmlns:p14="http://schemas.microsoft.com/office/powerpoint/2010/main" val="11580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Interfaces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Very similar to Interfaces in Java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Like a class, but all its members are implicitly abstract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C++ - all methods </a:t>
            </a:r>
            <a:r>
              <a:rPr lang="en-US" sz="2400" dirty="0" smtClean="0">
                <a:solidFill>
                  <a:schemeClr val="accent1"/>
                </a:solidFill>
              </a:rPr>
              <a:t>pure virtual</a:t>
            </a:r>
            <a:r>
              <a:rPr lang="en-US" sz="2400" dirty="0" smtClean="0">
                <a:solidFill>
                  <a:schemeClr val="tx1"/>
                </a:solidFill>
              </a:rPr>
              <a:t> (= 0)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i.e. does not provide any method implementations, only method signatures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 class can only inherit from a single base class, but may implement multiple interfaces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Limitations of Interfaces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Interfaces cannot have data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They cannot define constructors or destructors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Differences and similarities between an Interface and an abstract class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Differences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contain any implementation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declare non-public members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extend non-interfaces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Similarities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Neither can be instantiated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Syntax for declaring an Interface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nterface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InterfaceName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refType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methodName1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-list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refType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methodName1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-list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…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They are essentially abstract methods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Methods declared in an interface are implicitly public; no explicit access specifier is allowed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Syntax for implementing an Interface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ClassName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InterfaceName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// Class body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When a class is implementing an interface it has to implement the entire interface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class can implement more than one interface separated by a comma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class can also inherit from a base class in combination with an interface; the name of the base class will be listed first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Simple Interface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sing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Demo :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Iabc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(“Hello Interfaces”);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Demo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refDemo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Demo ();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refDemo.xyz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94360" lvl="2" indent="0">
              <a:buNone/>
            </a:pP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ublic void xyz ()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err="1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(“In Demo :: xyz”);</a:t>
            </a: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interface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Iabc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xyz ();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3048000"/>
            <a:ext cx="1905000" cy="11430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16366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 </a:t>
            </a:r>
            <a:r>
              <a:rPr lang="en-US" dirty="0" smtClean="0">
                <a:solidFill>
                  <a:schemeClr val="bg1"/>
                </a:solidFill>
              </a:rPr>
              <a:t>Hello Interfaces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In Demo :: xyz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foreach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Simplified for loop syntax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buNone/>
            </a:pPr>
            <a:r>
              <a:rPr lang="en-US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myInts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{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320040" lvl="1" indent="0">
              <a:buNone/>
            </a:pPr>
            <a:r>
              <a:rPr lang="en-US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oreach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myInts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Works with built-in arrays, collection classes and any class implementing </a:t>
            </a:r>
            <a:r>
              <a:rPr lang="en-US" sz="18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IEnumerable</a:t>
            </a:r>
            <a:r>
              <a:rPr lang="en-US" sz="1800" dirty="0" smtClean="0">
                <a:solidFill>
                  <a:srgbClr val="0082B0"/>
                </a:solidFill>
              </a:rPr>
              <a:t> </a:t>
            </a:r>
            <a:r>
              <a:rPr lang="en-US" dirty="0" smtClean="0"/>
              <a:t>interface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readonly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For values that can only be assigned during construction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0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 = 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OK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()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name = 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Also OK</a:t>
            </a:r>
            <a:endParaRPr lang="en-US" sz="1000" b="1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SomeMethod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 </a:t>
            </a:r>
            <a:r>
              <a:rPr lang="en-US" sz="1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endParaRPr lang="en-US" sz="1000" b="1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/>
              <a:t>r</a:t>
            </a:r>
            <a:r>
              <a:rPr lang="en-US" sz="3600" dirty="0" err="1" smtClean="0"/>
              <a:t>eadonly</a:t>
            </a:r>
            <a:r>
              <a:rPr lang="en-US" sz="3600" dirty="0" smtClean="0"/>
              <a:t> &amp; </a:t>
            </a:r>
            <a:r>
              <a:rPr lang="en-US" sz="3600" dirty="0" err="1" smtClean="0"/>
              <a:t>const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C# also has the </a:t>
            </a:r>
            <a:r>
              <a:rPr lang="en-US" sz="2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As in C++, used for constant values known at compile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Not identical to C++ </a:t>
            </a:r>
            <a:r>
              <a:rPr lang="en-US" dirty="0" err="1" smtClean="0">
                <a:cs typeface="Consolas" panose="020B0609020204030204" pitchFamily="49" charset="0"/>
              </a:rPr>
              <a:t>const</a:t>
            </a:r>
            <a:r>
              <a:rPr lang="en-US" dirty="0" smtClean="0">
                <a:cs typeface="Consolas" panose="020B0609020204030204" pitchFamily="49" charset="0"/>
              </a:rPr>
              <a:t> though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Consolas" panose="020B0609020204030204" pitchFamily="49" charset="0"/>
              </a:rPr>
              <a:t>Not used for method parameters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Consolas" panose="020B0609020204030204" pitchFamily="49" charset="0"/>
              </a:rPr>
              <a:t>Not used for method signatures</a:t>
            </a: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ref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No (explicit) pointers or references in C#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cs typeface="Consolas" panose="020B0609020204030204" pitchFamily="49" charset="0"/>
              </a:rPr>
              <a:t>In effect, all parameters are passed by reference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But not quite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message =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+=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1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Brutus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C#: the basics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Lots of similarities with C++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Object Oriented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Classes, </a:t>
            </a:r>
            <a:r>
              <a:rPr lang="en-US" dirty="0" err="1" smtClean="0">
                <a:solidFill>
                  <a:schemeClr val="tx1"/>
                </a:solidFill>
              </a:rPr>
              <a:t>structs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enums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Familiar basic types: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dirty="0" smtClean="0">
                <a:solidFill>
                  <a:schemeClr val="tx1"/>
                </a:solidFill>
              </a:rPr>
              <a:t>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Familiar keywords: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Similar syntax: curly braces { }, dot notation,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Exceptions: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ref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Although parameter passing is efficient as “by reference”, effect is more like “by </a:t>
            </a:r>
            <a:r>
              <a:rPr lang="en-US" dirty="0" err="1" smtClean="0">
                <a:cs typeface="Consolas" panose="020B0609020204030204" pitchFamily="49" charset="0"/>
              </a:rPr>
              <a:t>const</a:t>
            </a:r>
            <a:r>
              <a:rPr lang="en-US" dirty="0" smtClean="0">
                <a:cs typeface="Consolas" panose="020B0609020204030204" pitchFamily="49" charset="0"/>
              </a:rPr>
              <a:t> reference”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The ref keyword fixes this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message =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MakeBuckeye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message);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+= “ </a:t>
            </a:r>
            <a:r>
              <a:rPr lang="en-US" sz="11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Brutus Buckeye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out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Like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but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must</a:t>
            </a:r>
            <a:r>
              <a:rPr lang="en-US" dirty="0" smtClean="0">
                <a:cs typeface="Consolas" panose="020B0609020204030204" pitchFamily="49" charset="0"/>
              </a:rPr>
              <a:t> be assigned in the method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if (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isAfternoon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now))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 afternoon, it is now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 +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now.TimeOfDay.ToString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  <a:endParaRPr lang="en-US" sz="1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000" dirty="0" err="1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Please come back this afternoon.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  <a:endParaRPr lang="en-US" sz="1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isAfternoon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currentTime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currentTime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DateTime.Now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return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currentTime.Hour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&gt;= 12;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Delegates are how C# defines a dynamic interface between two methods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cs typeface="Consolas" panose="020B0609020204030204" pitchFamily="49" charset="0"/>
              </a:rPr>
              <a:t>Same goal as function pointers in 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Delegates are type-safe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Consists of two parts: 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type </a:t>
            </a:r>
            <a:r>
              <a:rPr lang="en-US" dirty="0" smtClean="0">
                <a:cs typeface="Consolas" panose="020B0609020204030204" pitchFamily="49" charset="0"/>
              </a:rPr>
              <a:t>and 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type</a:t>
            </a:r>
            <a:r>
              <a:rPr lang="en-US" dirty="0" smtClean="0">
                <a:cs typeface="Consolas" panose="020B0609020204030204" pitchFamily="49" charset="0"/>
              </a:rPr>
              <a:t> looks like an (abstract) method declaration, preceded with the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delegate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 creates an instance of this type, supplying it with the name of a real method to attach to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Delegate type (looks like an abstract method)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elegate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number);</a:t>
            </a: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 * 2;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 a delegate instance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Attach it to a real method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=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And now call it (via the delegate)</a:t>
            </a:r>
          </a:p>
          <a:p>
            <a:pPr marL="594360" lvl="2" indent="0">
              <a:buNone/>
            </a:pPr>
            <a:r>
              <a:rPr lang="en-US" sz="11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result = transform(</a:t>
            </a:r>
            <a:r>
              <a:rPr lang="en-US" sz="11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result.ToString</a:t>
            </a:r>
            <a:r>
              <a:rPr lang="en-US" sz="110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10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Multicast 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 delegate instance can have more than one real method attached to it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+=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HalveIt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etc.</a:t>
            </a:r>
            <a:endParaRPr lang="en-US" sz="12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cs typeface="Consolas" panose="020B0609020204030204" pitchFamily="49" charset="0"/>
              </a:rPr>
              <a:t>Now when we call transform(), all methods are called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 smtClean="0">
                <a:cs typeface="Consolas" panose="020B0609020204030204" pitchFamily="49" charset="0"/>
              </a:rPr>
              <a:t>Called in the order in which they were added</a:t>
            </a: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Multicast 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Methods can also be removed from a multicast delegate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-=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Events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Events are just a special, restricted form of delegate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Core part of C# UI event handling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Controls have standard set of events you can attach handlers to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myButton.Click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OnButtonClicked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Advanced C# and .NET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Generics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Look and behave pretty much like C++ templates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Assemblies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Basic unit of deployment in .NET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Typically a single .EXE or .DLL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Extra access modifier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internal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(in addition to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,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protected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,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) gives access to other classes within the same assembly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C#: the basics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More closely resembles Java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Everything lives in a class/</a:t>
            </a:r>
            <a:r>
              <a:rPr lang="en-US" dirty="0" err="1" smtClean="0">
                <a:solidFill>
                  <a:schemeClr val="tx1"/>
                </a:solidFill>
              </a:rPr>
              <a:t>struct</a:t>
            </a:r>
            <a:r>
              <a:rPr lang="en-US" dirty="0" smtClean="0">
                <a:solidFill>
                  <a:schemeClr val="tx1"/>
                </a:solidFill>
              </a:rPr>
              <a:t> (no </a:t>
            </a:r>
            <a:r>
              <a:rPr lang="en-US" dirty="0" err="1" smtClean="0">
                <a:solidFill>
                  <a:schemeClr val="tx1"/>
                </a:solidFill>
              </a:rPr>
              <a:t>globals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pointers! (so no </a:t>
            </a:r>
            <a:r>
              <a:rPr lang="en-US" b="1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*</a:t>
            </a:r>
            <a:r>
              <a:rPr lang="en-US" dirty="0" smtClean="0">
                <a:solidFill>
                  <a:schemeClr val="tx1"/>
                </a:solidFill>
              </a:rPr>
              <a:t> or </a:t>
            </a:r>
            <a:r>
              <a:rPr lang="en-US" b="1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chemeClr val="tx1"/>
                </a:solidFill>
              </a:rPr>
              <a:t> notation)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Garbage collection: no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delete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header files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multiple inheritance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Interfaces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Static members access with </a:t>
            </a:r>
            <a:r>
              <a:rPr lang="en-US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(not </a:t>
            </a:r>
            <a:r>
              <a:rPr lang="en-US" b="1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::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Whitaker, Mark. “C# for C++ Programmers”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MSDN. “C for C++ Developers”</a:t>
            </a:r>
          </a:p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Ikram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Aisha. “Quick C#”</a:t>
            </a: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 Features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Properties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Interfaces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foreach</a:t>
            </a:r>
            <a:r>
              <a:rPr lang="en-US" dirty="0" smtClean="0">
                <a:solidFill>
                  <a:srgbClr val="0082B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dirty="0" smtClean="0">
                <a:solidFill>
                  <a:srgbClr val="0082B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Parameter modifiers: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Delegates and events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Instead of callbacks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Generics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Instead of templates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Class members, alongside methods and fields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</a:rPr>
              <a:t>field</a:t>
            </a:r>
            <a:r>
              <a:rPr lang="en-US" dirty="0" smtClean="0">
                <a:solidFill>
                  <a:schemeClr val="tx1"/>
                </a:solidFill>
              </a:rPr>
              <a:t> is what C# calls a member variable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Properties “look like fields, behave like methods”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By convention, names are in </a:t>
            </a:r>
            <a:r>
              <a:rPr lang="en-US" dirty="0" err="1" smtClean="0"/>
              <a:t>UpperCamelCase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simple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“value” is an automatic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variable inside the setter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Program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Use the setter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t.Name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“Brutus”</a:t>
            </a:r>
          </a:p>
          <a:p>
            <a:pPr marL="0" indent="0">
              <a:buFont typeface="Arial" pitchFamily="34" charset="0"/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Use the getter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t.Name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18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even simpler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field (the “backing field”)</a:t>
            </a:r>
            <a:endParaRPr lang="en-US" sz="11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_name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name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all you want is a simple getter/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setter pair, no need for a backing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field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 {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2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advanced getter/setter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refCount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name.ToUpper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refCounter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hide implementation detail inside a property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Hence “looks like a field, behaves like a method”</a:t>
            </a:r>
          </a:p>
        </p:txBody>
      </p:sp>
    </p:spTree>
    <p:extLst>
      <p:ext uri="{BB962C8B-B14F-4D97-AF65-F5344CB8AC3E}">
        <p14:creationId xmlns:p14="http://schemas.microsoft.com/office/powerpoint/2010/main" val="25989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access modifiers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Now only the class itself can </a:t>
            </a:r>
            <a:r>
              <a:rPr lang="en-US" i="1" dirty="0" smtClean="0">
                <a:solidFill>
                  <a:schemeClr val="accent1"/>
                </a:solidFill>
              </a:rPr>
              <a:t>modify</a:t>
            </a:r>
            <a:r>
              <a:rPr lang="en-US" dirty="0" smtClean="0"/>
              <a:t> the value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Any object can </a:t>
            </a:r>
            <a:r>
              <a:rPr lang="en-US" i="1" dirty="0" smtClean="0">
                <a:solidFill>
                  <a:schemeClr val="accent1"/>
                </a:solidFill>
              </a:rPr>
              <a:t>get</a:t>
            </a:r>
            <a:r>
              <a:rPr lang="en-US" dirty="0" smtClean="0"/>
              <a:t> the value</a:t>
            </a:r>
          </a:p>
        </p:txBody>
      </p:sp>
    </p:spTree>
    <p:extLst>
      <p:ext uri="{BB962C8B-B14F-4D97-AF65-F5344CB8AC3E}">
        <p14:creationId xmlns:p14="http://schemas.microsoft.com/office/powerpoint/2010/main" val="110382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755</TotalTime>
  <Words>1640</Words>
  <Application>Microsoft Office PowerPoint</Application>
  <PresentationFormat>On-screen Show (4:3)</PresentationFormat>
  <Paragraphs>392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Arial Black</vt:lpstr>
      <vt:lpstr>Consolas</vt:lpstr>
      <vt:lpstr>Impact</vt:lpstr>
      <vt:lpstr>Times New Roman</vt:lpstr>
      <vt:lpstr>Trebuchet MS</vt:lpstr>
      <vt:lpstr>Wingdings</vt:lpstr>
      <vt:lpstr>Newsprint</vt:lpstr>
      <vt:lpstr>C# for C++ Programmers</vt:lpstr>
      <vt:lpstr>C#: the basics</vt:lpstr>
      <vt:lpstr>C#: the basics</vt:lpstr>
      <vt:lpstr>C# Features</vt:lpstr>
      <vt:lpstr>Properties</vt:lpstr>
      <vt:lpstr>Properties: simple example</vt:lpstr>
      <vt:lpstr>Properties: even simpler example</vt:lpstr>
      <vt:lpstr>Properties: advanced getter/setter</vt:lpstr>
      <vt:lpstr>Properties: access modifiers</vt:lpstr>
      <vt:lpstr>Properties: getter only</vt:lpstr>
      <vt:lpstr>Interfaces</vt:lpstr>
      <vt:lpstr>Limitations of Interfaces</vt:lpstr>
      <vt:lpstr>Syntax for declaring an Interface</vt:lpstr>
      <vt:lpstr>Syntax for implementing an Interface</vt:lpstr>
      <vt:lpstr>Simple Interface example</vt:lpstr>
      <vt:lpstr>foreach</vt:lpstr>
      <vt:lpstr>readonly</vt:lpstr>
      <vt:lpstr>readonly &amp; const</vt:lpstr>
      <vt:lpstr>Parameter modifiers: ref</vt:lpstr>
      <vt:lpstr>Parameter modifiers: ref</vt:lpstr>
      <vt:lpstr>Parameter modifiers: out</vt:lpstr>
      <vt:lpstr>Delegates</vt:lpstr>
      <vt:lpstr>Delegates</vt:lpstr>
      <vt:lpstr>Delegates</vt:lpstr>
      <vt:lpstr>Multicast delegates</vt:lpstr>
      <vt:lpstr>Multicast delegates</vt:lpstr>
      <vt:lpstr>Events</vt:lpstr>
      <vt:lpstr>Advanced C# and .NET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83</cp:revision>
  <dcterms:created xsi:type="dcterms:W3CDTF">2014-08-25T00:37:45Z</dcterms:created>
  <dcterms:modified xsi:type="dcterms:W3CDTF">2017-01-12T21:41:33Z</dcterms:modified>
</cp:coreProperties>
</file>